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60" r:id="rId2"/>
  </p:sldMasterIdLst>
  <p:notesMasterIdLst>
    <p:notesMasterId r:id="rId3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embeddedFontLst>
    <p:embeddedFont>
      <p:font typeface="Book Antiqua" pitchFamily="18" charset="0"/>
      <p:regular r:id="rId33"/>
      <p:bold r:id="rId34"/>
      <p:italic r:id="rId35"/>
      <p:boldItalic r:id="rId36"/>
    </p:embeddedFont>
    <p:embeddedFont>
      <p:font typeface="Calibri" pitchFamily="34" charset="0"/>
      <p:regular r:id="rId37"/>
      <p:bold r:id="rId38"/>
      <p:italic r:id="rId39"/>
      <p:boldItalic r:id="rId4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42" roundtripDataSignature="AMtx7mhWcNObpY9aU8NzwQIl51bI+7h3T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CE3F1E24-2B21-48CE-A64A-A01FBFCFA34F}">
  <a:tblStyle styleId="{CE3F1E24-2B21-48CE-A64A-A01FBFCFA34F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9569E462-817B-4DCA-8C66-51D1D9B993D1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-571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font" Target="fonts/font7.fntdata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font" Target="fonts/font2.fntdata"/><Relationship Id="rId42" Type="http://customschemas.google.com/relationships/presentationmetadata" Target="meta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font" Target="fonts/font1.fntdata"/><Relationship Id="rId38" Type="http://schemas.openxmlformats.org/officeDocument/2006/relationships/font" Target="fonts/font6.fntdata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font" Target="fonts/font5.fntdata"/><Relationship Id="rId40" Type="http://schemas.openxmlformats.org/officeDocument/2006/relationships/font" Target="fonts/font8.fntdata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font" Target="fonts/font4.fntdata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font" Target="fonts/font3.fntdata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155a908ae85_0_1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g155a908ae85_0_1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155a908ae85_0_9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g155a908ae85_0_9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155a908ae85_0_9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g155a908ae85_0_9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155a908ae85_0_9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g155a908ae85_0_9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155a908ae85_0_9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3" name="Google Shape;233;g155a908ae85_0_9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g155a908ae85_0_93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155a908ae85_0_9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g155a908ae85_0_9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155a908ae85_0_9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Google Shape;244;g155a908ae85_0_9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155a908ae85_0_9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g155a908ae85_0_9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155a908ae85_0_9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g155a908ae85_0_9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155a908ae85_0_9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" name="Google Shape;259;g155a908ae85_0_9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155a908ae85_0_9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5" name="Google Shape;265;g155a908ae85_0_9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6" name="Google Shape;266;g155a908ae85_0_95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19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55a908ae85_0_1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155a908ae85_0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155a908ae85_0_9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g155a908ae85_0_9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155a908ae85_0_9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g155a908ae85_0_9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155a908ae85_0_9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4" name="Google Shape;284;g155a908ae85_0_9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155a908ae85_0_9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g155a908ae85_0_9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155a908ae85_0_9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" name="Google Shape;295;g155a908ae85_0_9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155a908ae85_0_9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1" name="Google Shape;301;g155a908ae85_0_9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2" name="Google Shape;302;g155a908ae85_0_98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25</a:t>
            </a:fld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g155a908ae85_0_9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g155a908ae85_0_9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155a908ae85_0_13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4" name="Google Shape;314;g155a908ae85_0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155a908ae85_0_13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g155a908ae85_0_1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155a908ae85_0_14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g155a908ae85_0_1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155a908ae85_0_12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g155a908ae85_0_1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55a908ae85_0_8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g155a908ae85_0_8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155a908ae85_0_8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g155a908ae85_0_8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155a908ae85_0_8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g155a908ae85_0_8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155a908ae85_0_9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g155a908ae85_0_9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155a908ae85_0_9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g155a908ae85_0_9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155a908ae85_0_9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g155a908ae85_0_9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5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6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6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55a908ae85_0_153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g155a908ae85_0_153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g155a908ae85_0_153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55a908ae85_0_157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g155a908ae85_0_157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g155a908ae85_0_157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g155a908ae85_0_157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55a908ae85_0_162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g155a908ae85_0_162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98" name="Google Shape;98;g155a908ae85_0_162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g155a908ae85_0_162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g155a908ae85_0_162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55a908ae85_0_168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g155a908ae85_0_16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" name="Google Shape;104;g155a908ae85_0_168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g155a908ae85_0_168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g155a908ae85_0_168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55a908ae85_0_174"/>
          <p:cNvSpPr txBox="1">
            <a:spLocks noGrp="1"/>
          </p:cNvSpPr>
          <p:nvPr>
            <p:ph type="title"/>
          </p:nvPr>
        </p:nvSpPr>
        <p:spPr>
          <a:xfrm>
            <a:off x="623888" y="1709738"/>
            <a:ext cx="78867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g155a908ae85_0_174"/>
          <p:cNvSpPr txBox="1">
            <a:spLocks noGrp="1"/>
          </p:cNvSpPr>
          <p:nvPr>
            <p:ph type="body" idx="1"/>
          </p:nvPr>
        </p:nvSpPr>
        <p:spPr>
          <a:xfrm>
            <a:off x="623888" y="4589463"/>
            <a:ext cx="78867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0" name="Google Shape;110;g155a908ae85_0_174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g155a908ae85_0_174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g155a908ae85_0_17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55a908ae85_0_180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g155a908ae85_0_180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6" name="Google Shape;116;g155a908ae85_0_180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7" name="Google Shape;117;g155a908ae85_0_180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g155a908ae85_0_180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g155a908ae85_0_180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55a908ae85_0_187"/>
          <p:cNvSpPr txBox="1">
            <a:spLocks noGrp="1"/>
          </p:cNvSpPr>
          <p:nvPr>
            <p:ph type="title"/>
          </p:nvPr>
        </p:nvSpPr>
        <p:spPr>
          <a:xfrm>
            <a:off x="629841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g155a908ae85_0_187"/>
          <p:cNvSpPr txBox="1">
            <a:spLocks noGrp="1"/>
          </p:cNvSpPr>
          <p:nvPr>
            <p:ph type="body" idx="1"/>
          </p:nvPr>
        </p:nvSpPr>
        <p:spPr>
          <a:xfrm>
            <a:off x="629841" y="1681163"/>
            <a:ext cx="38685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3" name="Google Shape;123;g155a908ae85_0_187"/>
          <p:cNvSpPr txBox="1">
            <a:spLocks noGrp="1"/>
          </p:cNvSpPr>
          <p:nvPr>
            <p:ph type="body" idx="2"/>
          </p:nvPr>
        </p:nvSpPr>
        <p:spPr>
          <a:xfrm>
            <a:off x="629841" y="2505075"/>
            <a:ext cx="38685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4" name="Google Shape;124;g155a908ae85_0_187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4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5" name="Google Shape;125;g155a908ae85_0_187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4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6" name="Google Shape;126;g155a908ae85_0_187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g155a908ae85_0_187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g155a908ae85_0_187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55a908ae85_0_196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0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g155a908ae85_0_196"/>
          <p:cNvSpPr txBox="1">
            <a:spLocks noGrp="1"/>
          </p:cNvSpPr>
          <p:nvPr>
            <p:ph type="body" idx="1"/>
          </p:nvPr>
        </p:nvSpPr>
        <p:spPr>
          <a:xfrm>
            <a:off x="3887391" y="987425"/>
            <a:ext cx="46293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32" name="Google Shape;132;g155a908ae85_0_196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0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33" name="Google Shape;133;g155a908ae85_0_196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g155a908ae85_0_196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g155a908ae85_0_196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55a908ae85_0_203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0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g155a908ae85_0_203"/>
          <p:cNvSpPr>
            <a:spLocks noGrp="1"/>
          </p:cNvSpPr>
          <p:nvPr>
            <p:ph type="pic" idx="2"/>
          </p:nvPr>
        </p:nvSpPr>
        <p:spPr>
          <a:xfrm>
            <a:off x="3887391" y="987425"/>
            <a:ext cx="46293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139" name="Google Shape;139;g155a908ae85_0_203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0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40" name="Google Shape;140;g155a908ae85_0_203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g155a908ae85_0_203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g155a908ae85_0_203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55a908ae85_0_210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g155a908ae85_0_210"/>
          <p:cNvSpPr txBox="1">
            <a:spLocks noGrp="1"/>
          </p:cNvSpPr>
          <p:nvPr>
            <p:ph type="body" idx="1"/>
          </p:nvPr>
        </p:nvSpPr>
        <p:spPr>
          <a:xfrm rot="5400000">
            <a:off x="2396400" y="57875"/>
            <a:ext cx="4351200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6" name="Google Shape;146;g155a908ae85_0_210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g155a908ae85_0_210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g155a908ae85_0_210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55a908ae85_0_216"/>
          <p:cNvSpPr txBox="1">
            <a:spLocks noGrp="1"/>
          </p:cNvSpPr>
          <p:nvPr>
            <p:ph type="title"/>
          </p:nvPr>
        </p:nvSpPr>
        <p:spPr>
          <a:xfrm rot="5400000">
            <a:off x="4623600" y="2285275"/>
            <a:ext cx="5811900" cy="19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g155a908ae85_0_216"/>
          <p:cNvSpPr txBox="1">
            <a:spLocks noGrp="1"/>
          </p:cNvSpPr>
          <p:nvPr>
            <p:ph type="body" idx="1"/>
          </p:nvPr>
        </p:nvSpPr>
        <p:spPr>
          <a:xfrm rot="5400000">
            <a:off x="623025" y="370675"/>
            <a:ext cx="5811900" cy="58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2" name="Google Shape;152;g155a908ae85_0_216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g155a908ae85_0_216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g155a908ae85_0_216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8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8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19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0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2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3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3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4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55a908ae85_0_147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2" name="Google Shape;82;g155a908ae85_0_147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g155a908ae85_0_147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Google Shape;84;g155a908ae85_0_147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5" name="Google Shape;85;g155a908ae85_0_147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155a908ae85_0_111"/>
          <p:cNvSpPr txBox="1"/>
          <p:nvPr/>
        </p:nvSpPr>
        <p:spPr>
          <a:xfrm>
            <a:off x="1404257" y="381001"/>
            <a:ext cx="7489500" cy="9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rPr>
              <a:t>RUNGTA COLLEGE OF DENTAL SCIENCES &amp; RESEARCH </a:t>
            </a:r>
            <a:endParaRPr/>
          </a:p>
        </p:txBody>
      </p:sp>
      <p:sp>
        <p:nvSpPr>
          <p:cNvPr id="160" name="Google Shape;160;g155a908ae85_0_111"/>
          <p:cNvSpPr txBox="1"/>
          <p:nvPr/>
        </p:nvSpPr>
        <p:spPr>
          <a:xfrm>
            <a:off x="108850" y="2467425"/>
            <a:ext cx="8784600" cy="18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 b="1" u="sng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rPr>
              <a:t>                                   ABSCESS</a:t>
            </a:r>
            <a:endParaRPr/>
          </a:p>
        </p:txBody>
      </p:sp>
      <p:sp>
        <p:nvSpPr>
          <p:cNvPr id="161" name="Google Shape;161;g155a908ae85_0_111"/>
          <p:cNvSpPr txBox="1"/>
          <p:nvPr/>
        </p:nvSpPr>
        <p:spPr>
          <a:xfrm>
            <a:off x="152400" y="5715000"/>
            <a:ext cx="8545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rPr>
              <a:t>DEPARTMENT OF GENERAL SURGERY  </a:t>
            </a:r>
            <a:endParaRPr/>
          </a:p>
        </p:txBody>
      </p:sp>
      <p:pic>
        <p:nvPicPr>
          <p:cNvPr id="162" name="Google Shape;162;g155a908ae85_0_111"/>
          <p:cNvPicPr preferRelativeResize="0"/>
          <p:nvPr/>
        </p:nvPicPr>
        <p:blipFill rotWithShape="1">
          <a:blip r:embed="rId3">
            <a:alphaModFix/>
          </a:blip>
          <a:srcRect l="15781" r="15781"/>
          <a:stretch/>
        </p:blipFill>
        <p:spPr>
          <a:xfrm>
            <a:off x="1" y="0"/>
            <a:ext cx="1219200" cy="1722120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g155a908ae85_0_111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155a908ae85_0_914"/>
          <p:cNvSpPr txBox="1">
            <a:spLocks noGrp="1"/>
          </p:cNvSpPr>
          <p:nvPr>
            <p:ph type="body" idx="1"/>
          </p:nvPr>
        </p:nvSpPr>
        <p:spPr>
          <a:xfrm>
            <a:off x="457200" y="304800"/>
            <a:ext cx="8229600" cy="58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Clinical features-</a:t>
            </a:r>
            <a:endParaRPr/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   1.Throbbing pain</a:t>
            </a:r>
            <a:endParaRPr/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   2.Fever with chills and rigors</a:t>
            </a:r>
            <a:endParaRPr/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   3. Soft ,smooth, tender with fluctuant </a:t>
            </a:r>
            <a:endParaRPr/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        swelling with often visible pus is seen.</a:t>
            </a:r>
            <a:endParaRPr/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   4. Brawny indurations in surrounding  skin area</a:t>
            </a:r>
            <a:endParaRPr/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   5.Redness,warmth and restricted movement </a:t>
            </a:r>
            <a:endParaRPr/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       of the part present.</a:t>
            </a:r>
            <a:endParaRPr/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       </a:t>
            </a:r>
            <a:r>
              <a:rPr lang="en-US" dirty="0">
                <a:solidFill>
                  <a:srgbClr val="FF0000"/>
                </a:solidFill>
              </a:rPr>
              <a:t>THE CLASSICAL SIGN OF INFLAMMATION</a:t>
            </a:r>
            <a:endParaRPr/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rgbClr val="FF0000"/>
              </a:buClr>
              <a:buSzPts val="3200"/>
              <a:buNone/>
            </a:pPr>
            <a:r>
              <a:rPr lang="en-US" dirty="0">
                <a:solidFill>
                  <a:srgbClr val="FF0000"/>
                </a:solidFill>
              </a:rPr>
              <a:t>     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Calor,Tumor,Dolar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,</a:t>
            </a:r>
            <a:r>
              <a:rPr lang="en-US" dirty="0" err="1">
                <a:solidFill>
                  <a:srgbClr val="FF0000"/>
                </a:solidFill>
              </a:rPr>
              <a:t>Rubor,Loss</a:t>
            </a:r>
            <a:r>
              <a:rPr lang="en-US" dirty="0">
                <a:solidFill>
                  <a:srgbClr val="FF0000"/>
                </a:solidFill>
              </a:rPr>
              <a:t> of function &amp;</a:t>
            </a:r>
            <a:endParaRPr/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rgbClr val="FF0000"/>
              </a:buClr>
              <a:buSzPts val="3200"/>
              <a:buNone/>
            </a:pPr>
            <a:r>
              <a:rPr lang="en-US" dirty="0">
                <a:solidFill>
                  <a:srgbClr val="FF0000"/>
                </a:solidFill>
              </a:rPr>
              <a:t>                    positive fluctuation test </a:t>
            </a:r>
            <a:endParaRPr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155a908ae85_0_918"/>
          <p:cNvSpPr txBox="1">
            <a:spLocks noGrp="1"/>
          </p:cNvSpPr>
          <p:nvPr>
            <p:ph type="body" idx="1"/>
          </p:nvPr>
        </p:nvSpPr>
        <p:spPr>
          <a:xfrm>
            <a:off x="457200" y="381000"/>
            <a:ext cx="8229600" cy="60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 Investigation-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      1.Routine blood exam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      2.Blood sugar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      3.Aspiration of pus and its </a:t>
            </a:r>
            <a:r>
              <a:rPr lang="en-US" dirty="0" err="1"/>
              <a:t>culture+sensitivity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Treatment-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      1. Incision and drainage of abscess cavity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         </a:t>
            </a:r>
            <a:r>
              <a:rPr lang="en-US" dirty="0" smtClean="0"/>
              <a:t>  </a:t>
            </a:r>
            <a:r>
              <a:rPr lang="en-US" dirty="0"/>
              <a:t>by Hilton’ method.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      2.Suitable antibiotic.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      3.Symptomatic  treatment.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      4.Dressing of wound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155a908ae85_0_922"/>
          <p:cNvSpPr txBox="1">
            <a:spLocks noGrp="1"/>
          </p:cNvSpPr>
          <p:nvPr>
            <p:ph type="body" idx="1"/>
          </p:nvPr>
        </p:nvSpPr>
        <p:spPr>
          <a:xfrm>
            <a:off x="457200" y="381000"/>
            <a:ext cx="8229600" cy="574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None/>
            </a:pPr>
            <a:r>
              <a:rPr lang="en-US">
                <a:solidFill>
                  <a:srgbClr val="FF0000"/>
                </a:solidFill>
              </a:rPr>
              <a:t>      HILTON’S  METHOD  OF  PUS  DRAINAGE</a:t>
            </a:r>
            <a:endParaRPr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155a908ae85_0_930"/>
          <p:cNvSpPr/>
          <p:nvPr/>
        </p:nvSpPr>
        <p:spPr>
          <a:xfrm>
            <a:off x="0" y="-304800"/>
            <a:ext cx="9144000" cy="76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59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59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There are total 10 Steps of Hilton’s Method of    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59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Incision and Drainage.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59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These are as follows.</a:t>
            </a:r>
            <a:br>
              <a:rPr lang="en-US" sz="3059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059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1. Topical anaesthesia: Topical anaesthesia is achieved with the help of ethyl chloride spray.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59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059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059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2. Stab incision: made over a point of maximum   fluctuation in the most dependent area along the skin creases, through skin and subcutaneous tissue.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59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059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059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3. If pus is not encountered, further deepening of surgical site is achieved with sinus forceps (to avoid damage to vital structures).</a:t>
            </a:r>
            <a:br>
              <a:rPr lang="en-US" sz="3059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059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059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059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155a908ae85_0_935"/>
          <p:cNvSpPr txBox="1">
            <a:spLocks noGrp="1"/>
          </p:cNvSpPr>
          <p:nvPr>
            <p:ph type="body" idx="1"/>
          </p:nvPr>
        </p:nvSpPr>
        <p:spPr>
          <a:xfrm>
            <a:off x="457200" y="457200"/>
            <a:ext cx="8229600" cy="56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</a:t>
            </a:r>
            <a:endParaRPr/>
          </a:p>
          <a:p>
            <a:pPr marL="342900" lvl="0" indent="-34290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4. Closed forceps are pushed through the tough deep fascia and advanced towards the pus collection.</a:t>
            </a:r>
            <a:endParaRPr/>
          </a:p>
          <a:p>
            <a:pPr marL="342900" lvl="0" indent="-34290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/>
            </a:r>
            <a:br>
              <a:rPr lang="en-US"/>
            </a:br>
            <a:r>
              <a:rPr lang="en-US"/>
              <a:t>5. Abscess cavity is entered and forceps opened in a direction parallel to vital structures.</a:t>
            </a:r>
            <a:endParaRPr/>
          </a:p>
          <a:p>
            <a:pPr marL="342900" lvl="0" indent="-34290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</a:t>
            </a:r>
            <a:endParaRPr/>
          </a:p>
          <a:p>
            <a:pPr marL="342900" lvl="0" indent="-34290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6. Pus flows along sides of the beaks.</a:t>
            </a:r>
            <a:endParaRPr/>
          </a:p>
          <a:p>
            <a:pPr marL="342900" lvl="0" indent="-34290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/>
            </a:r>
            <a:br>
              <a:rPr lang="en-US"/>
            </a:br>
            <a:r>
              <a:rPr lang="en-US"/>
              <a:t>7. Explore the entire cavity for additional loculi.</a:t>
            </a:r>
            <a:endParaRPr/>
          </a:p>
          <a:p>
            <a:pPr marL="342900" lvl="0" indent="-34290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/>
            </a:r>
            <a:br>
              <a:rPr lang="en-US"/>
            </a:br>
            <a:r>
              <a:rPr lang="en-US"/>
              <a:t>8. Placement of drain: A soft yeat’s or corrugated rubber drain is inserted into the depth of the abscess cavity; and external part is secured with the wound margin by sutures.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155a908ae85_0_939"/>
          <p:cNvSpPr/>
          <p:nvPr/>
        </p:nvSpPr>
        <p:spPr>
          <a:xfrm>
            <a:off x="1066800" y="609600"/>
            <a:ext cx="7543800" cy="797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9. Drain left for at least 24 hours.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10. Dressing: dressing is applied over the site of incision taken </a:t>
            </a:r>
            <a:r>
              <a:rPr lang="en-US" sz="3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extraorally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without pressure.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Modified </a:t>
            </a:r>
            <a:r>
              <a:rPr lang="en-US" sz="320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hilton’s</a:t>
            </a:r>
            <a:r>
              <a:rPr lang="en-US" sz="32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metho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d-When the abscess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is on or near the some important anatomical </a:t>
            </a:r>
            <a:r>
              <a:rPr lang="en-US" sz="3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structure , then 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instead of using stab </a:t>
            </a:r>
            <a:r>
              <a:rPr lang="en-US" sz="3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knife, the 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abscess cavity is opened using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Sinus </a:t>
            </a:r>
            <a:r>
              <a:rPr lang="en-US" sz="32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forcep</a:t>
            </a:r>
            <a:r>
              <a:rPr lang="en-US" sz="3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lang="en-US" sz="3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By 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way damage to vital </a:t>
            </a:r>
            <a:r>
              <a:rPr lang="en-US" sz="3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structure 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be prevented.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****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*******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155a908ae85_0_943"/>
          <p:cNvSpPr txBox="1">
            <a:spLocks noGrp="1"/>
          </p:cNvSpPr>
          <p:nvPr>
            <p:ph type="body" idx="1"/>
          </p:nvPr>
        </p:nvSpPr>
        <p:spPr>
          <a:xfrm>
            <a:off x="457200" y="304800"/>
            <a:ext cx="8229600" cy="62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None/>
            </a:pPr>
            <a:r>
              <a:rPr lang="en-US">
                <a:solidFill>
                  <a:srgbClr val="FF0000"/>
                </a:solidFill>
              </a:rPr>
              <a:t>Complications of abscess-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1.Bacteraemia, Septicaemia and pyaemia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2.Metastatic abscess formation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3.Destruction of tissue due to necrosis.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4.Antibioma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5.Sinus and fistula formation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6.Erosion of adjacent  blood vessel leading to hemorrhage.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7.Specific complications of internal abscess-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Brain ,liver abscess etc. 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155a908ae85_0_947"/>
          <p:cNvSpPr txBox="1">
            <a:spLocks noGrp="1"/>
          </p:cNvSpPr>
          <p:nvPr>
            <p:ph type="body" idx="1"/>
          </p:nvPr>
        </p:nvSpPr>
        <p:spPr>
          <a:xfrm>
            <a:off x="457200" y="381000"/>
            <a:ext cx="8229600" cy="574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None/>
            </a:pPr>
            <a:r>
              <a:rPr lang="en-US">
                <a:solidFill>
                  <a:srgbClr val="FF0000"/>
                </a:solidFill>
              </a:rPr>
              <a:t>Differential diagnosis-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514350" lvl="0" indent="-5143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AutoNum type="arabicPeriod"/>
            </a:pPr>
            <a:r>
              <a:rPr lang="en-US"/>
              <a:t>Aneurysm –specially Popliteal,femoral and </a:t>
            </a:r>
            <a:endParaRPr/>
          </a:p>
          <a:p>
            <a:pPr marL="514350" lvl="0" indent="-5143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                   Axillary  aneurysms.</a:t>
            </a:r>
            <a:endParaRPr/>
          </a:p>
          <a:p>
            <a:pPr marL="514350" lvl="0" indent="-5143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2. Soft tissue sarcomas-soft,smooth warmth</a:t>
            </a:r>
            <a:endParaRPr/>
          </a:p>
          <a:p>
            <a:pPr marL="514350" lvl="0" indent="-5143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                  having dilated veins over surface.</a:t>
            </a:r>
            <a:endParaRPr/>
          </a:p>
          <a:p>
            <a:pPr marL="514350" lvl="0" indent="-5143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514350" lvl="0" indent="-5143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                           *****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155a908ae85_0_95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71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Pyaemic Abscess</a:t>
            </a:r>
            <a:endParaRPr/>
          </a:p>
        </p:txBody>
      </p:sp>
      <p:sp>
        <p:nvSpPr>
          <p:cNvPr id="262" name="Google Shape;262;g155a908ae85_0_951"/>
          <p:cNvSpPr txBox="1">
            <a:spLocks noGrp="1"/>
          </p:cNvSpPr>
          <p:nvPr>
            <p:ph type="body" idx="1"/>
          </p:nvPr>
        </p:nvSpPr>
        <p:spPr>
          <a:xfrm>
            <a:off x="457200" y="990600"/>
            <a:ext cx="8229600" cy="51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*These are formation of multiple abscess in</a:t>
            </a:r>
            <a:endParaRPr/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different parts of body.</a:t>
            </a:r>
            <a:endParaRPr/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*It is due to lodging of multiple infective </a:t>
            </a:r>
            <a:endParaRPr/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 bacterial emboli from the circulating blood.</a:t>
            </a:r>
            <a:endParaRPr/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*Emboli lodged there suppurates and  forms  </a:t>
            </a:r>
            <a:endParaRPr/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      abscess in that part of body. </a:t>
            </a:r>
            <a:endParaRPr/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*They may be at subfascial plane or deeper </a:t>
            </a:r>
            <a:endParaRPr/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  plane,in the organ(liver,brain,kidney)</a:t>
            </a:r>
            <a:endParaRPr/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* They do not have signs of acute abscess</a:t>
            </a:r>
            <a:endParaRPr/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   like warmness,fluctuation or pointing tender. 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155a908ae85_0_956"/>
          <p:cNvSpPr txBox="1">
            <a:spLocks noGrp="1"/>
          </p:cNvSpPr>
          <p:nvPr>
            <p:ph type="ctrTitle"/>
          </p:nvPr>
        </p:nvSpPr>
        <p:spPr>
          <a:xfrm>
            <a:off x="685800" y="304801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u="sng"/>
              <a:t>COLD ABSCESS</a:t>
            </a:r>
            <a:endParaRPr sz="6000" u="sng"/>
          </a:p>
        </p:txBody>
      </p:sp>
      <p:sp>
        <p:nvSpPr>
          <p:cNvPr id="269" name="Google Shape;269;g155a908ae85_0_956"/>
          <p:cNvSpPr txBox="1">
            <a:spLocks noGrp="1"/>
          </p:cNvSpPr>
          <p:nvPr>
            <p:ph type="subTitle" idx="1"/>
          </p:nvPr>
        </p:nvSpPr>
        <p:spPr>
          <a:xfrm>
            <a:off x="533400" y="1752600"/>
            <a:ext cx="81534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65137" lvl="0" indent="-404812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⮚"/>
            </a:pPr>
            <a:r>
              <a:rPr lang="en-US">
                <a:solidFill>
                  <a:schemeClr val="dk1"/>
                </a:solidFill>
              </a:rPr>
              <a:t>It is a chronic abscess due to a chronic disease. Most  commonly, it is tuberculosis. </a:t>
            </a:r>
            <a:endParaRPr/>
          </a:p>
          <a:p>
            <a:pPr marL="465137" lvl="0" indent="-404812" algn="just" rtl="0"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⮚"/>
            </a:pPr>
            <a:r>
              <a:rPr lang="en-US">
                <a:solidFill>
                  <a:schemeClr val="dk1"/>
                </a:solidFill>
              </a:rPr>
              <a:t>Rarely cold abscess can be seen in Actinomycosis, Leprosy n Madura foot.</a:t>
            </a:r>
            <a:endParaRPr/>
          </a:p>
          <a:p>
            <a:pPr marL="465137" lvl="0" indent="-404812" algn="just" rtl="0"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⮚"/>
            </a:pPr>
            <a:r>
              <a:rPr lang="en-US">
                <a:solidFill>
                  <a:schemeClr val="dk1"/>
                </a:solidFill>
              </a:rPr>
              <a:t>As the abscess has no intense signs of inflammation, it is called COLD ABSCESS.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155a908ae85_0_119"/>
          <p:cNvSpPr txBox="1">
            <a:spLocks noGrp="1"/>
          </p:cNvSpPr>
          <p:nvPr>
            <p:ph type="title"/>
          </p:nvPr>
        </p:nvSpPr>
        <p:spPr>
          <a:xfrm>
            <a:off x="1099503" y="-229122"/>
            <a:ext cx="6945000" cy="110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en-US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Specific learning Objectives </a:t>
            </a:r>
            <a:endParaRPr sz="3100"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69" name="Google Shape;169;g155a908ae85_0_119"/>
          <p:cNvGraphicFramePr/>
          <p:nvPr/>
        </p:nvGraphicFramePr>
        <p:xfrm>
          <a:off x="481226" y="1556820"/>
          <a:ext cx="7748425" cy="4303175"/>
        </p:xfrm>
        <a:graphic>
          <a:graphicData uri="http://schemas.openxmlformats.org/drawingml/2006/table">
            <a:tbl>
              <a:tblPr firstRow="1" bandRow="1">
                <a:noFill/>
                <a:tableStyleId>{CE3F1E24-2B21-48CE-A64A-A01FBFCFA34F}</a:tableStyleId>
              </a:tblPr>
              <a:tblGrid>
                <a:gridCol w="2765600"/>
                <a:gridCol w="2678325"/>
                <a:gridCol w="2304500"/>
              </a:tblGrid>
              <a:tr h="4626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Core areas* 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Domain **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Category #</a:t>
                      </a:r>
                      <a:endParaRPr/>
                    </a:p>
                  </a:txBody>
                  <a:tcPr marL="91450" marR="91450" marT="45725" marB="45725"/>
                </a:tc>
              </a:tr>
              <a:tr h="5177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b="1"/>
                        <a:t>ABSCESS</a:t>
                      </a:r>
                      <a:endParaRPr sz="1800" b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Cognitive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Must Know</a:t>
                      </a:r>
                      <a:endParaRPr sz="1800"/>
                    </a:p>
                  </a:txBody>
                  <a:tcPr marL="91450" marR="91450" marT="45725" marB="45725"/>
                </a:tc>
              </a:tr>
              <a:tr h="4626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600" b="1"/>
                        <a:t>HILTONS METHOD</a:t>
                      </a:r>
                      <a:endParaRPr sz="2600" b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Cognitive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Must Know</a:t>
                      </a:r>
                      <a:endParaRPr sz="1800"/>
                    </a:p>
                  </a:txBody>
                  <a:tcPr marL="91450" marR="91450" marT="45725" marB="45725"/>
                </a:tc>
              </a:tr>
              <a:tr h="4626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600" b="1"/>
                        <a:t>PYAEMIC ABSCESS</a:t>
                      </a:r>
                      <a:endParaRPr sz="2600" b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Cognitive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Must Know</a:t>
                      </a:r>
                      <a:endParaRPr sz="1800"/>
                    </a:p>
                  </a:txBody>
                  <a:tcPr marL="91450" marR="91450" marT="45725" marB="45725"/>
                </a:tc>
              </a:tr>
              <a:tr h="4626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600" b="1"/>
                        <a:t>COLD ABSCESS</a:t>
                      </a:r>
                      <a:endParaRPr sz="2600" b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Cognitive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Must Know</a:t>
                      </a:r>
                      <a:endParaRPr sz="1800"/>
                    </a:p>
                  </a:txBody>
                  <a:tcPr marL="91450" marR="91450" marT="45725" marB="45725"/>
                </a:tc>
              </a:tr>
              <a:tr h="4626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600" b="1"/>
                        <a:t>TUBERCULAR LYMPHADENITIS</a:t>
                      </a:r>
                      <a:endParaRPr sz="2600" b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Cognitive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Must Know</a:t>
                      </a:r>
                      <a:endParaRPr sz="1800"/>
                    </a:p>
                  </a:txBody>
                  <a:tcPr marL="91450" marR="91450" marT="45725" marB="45725"/>
                </a:tc>
              </a:tr>
              <a:tr h="4626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600" b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</a:tr>
              <a:tr h="4626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600" b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  <p:sp>
        <p:nvSpPr>
          <p:cNvPr id="170" name="Google Shape;170;g155a908ae85_0_119"/>
          <p:cNvSpPr/>
          <p:nvPr/>
        </p:nvSpPr>
        <p:spPr>
          <a:xfrm>
            <a:off x="718492" y="595967"/>
            <a:ext cx="73479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 the end of this presentation the learner is expected to know ;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g155a908ae85_0_119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155a908ae85_0_962"/>
          <p:cNvSpPr txBox="1">
            <a:spLocks noGrp="1"/>
          </p:cNvSpPr>
          <p:nvPr>
            <p:ph type="body" idx="1"/>
          </p:nvPr>
        </p:nvSpPr>
        <p:spPr>
          <a:xfrm>
            <a:off x="457200" y="457201"/>
            <a:ext cx="82296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ctr" rtl="0"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ct val="114285"/>
              <a:buNone/>
            </a:pPr>
            <a:r>
              <a:rPr lang="en-US" b="1">
                <a:solidFill>
                  <a:srgbClr val="00B0F0"/>
                </a:solidFill>
              </a:rPr>
              <a:t>              Tubercular Lymphadenitis</a:t>
            </a:r>
            <a:endParaRPr/>
          </a:p>
          <a:p>
            <a:pPr marL="342900" lvl="0" indent="-34290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14285"/>
              <a:buNone/>
            </a:pPr>
            <a:endParaRPr b="1">
              <a:solidFill>
                <a:srgbClr val="00B0F0"/>
              </a:solidFill>
            </a:endParaRPr>
          </a:p>
        </p:txBody>
      </p:sp>
      <p:sp>
        <p:nvSpPr>
          <p:cNvPr id="275" name="Google Shape;275;g155a908ae85_0_962"/>
          <p:cNvSpPr/>
          <p:nvPr/>
        </p:nvSpPr>
        <p:spPr>
          <a:xfrm>
            <a:off x="304800" y="1371600"/>
            <a:ext cx="8686800" cy="45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2400"/>
              <a:buFont typeface="Calibri"/>
              <a:buNone/>
            </a:pPr>
            <a:r>
              <a:rPr lang="en-US" sz="2400" b="1">
                <a:solidFill>
                  <a:srgbClr val="E36C09"/>
                </a:solidFill>
                <a:latin typeface="Calibri"/>
                <a:ea typeface="Calibri"/>
                <a:cs typeface="Calibri"/>
                <a:sym typeface="Calibri"/>
              </a:rPr>
              <a:t>Etiology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Caused by Mycobacterium tuberculi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1">
              <a:solidFill>
                <a:srgbClr val="76923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rgbClr val="76923C"/>
              </a:buClr>
              <a:buSzPts val="2400"/>
              <a:buFont typeface="Calibri"/>
              <a:buNone/>
            </a:pPr>
            <a:r>
              <a:rPr lang="en-US" sz="2400" b="1">
                <a:solidFill>
                  <a:srgbClr val="76923C"/>
                </a:solidFill>
                <a:latin typeface="Calibri"/>
                <a:ea typeface="Calibri"/>
                <a:cs typeface="Calibri"/>
                <a:sym typeface="Calibri"/>
              </a:rPr>
              <a:t>Route of entry</a:t>
            </a:r>
            <a:endParaRPr sz="2400" b="1">
              <a:solidFill>
                <a:srgbClr val="76923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1">
              <a:solidFill>
                <a:srgbClr val="76923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9537" marR="0" lvl="0" indent="-404812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80% thru. tonsillar crypts n affecting the L. nodes of ant. triangle.</a:t>
            </a:r>
            <a:endParaRPr/>
          </a:p>
          <a:p>
            <a:pPr marL="1379537" marR="0" lvl="0" indent="-404812" algn="just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20% cases, L. nodes in posterior triangle are involved due to infection thru. Adenoids.</a:t>
            </a:r>
            <a:endParaRPr/>
          </a:p>
          <a:p>
            <a:pPr marL="1379537" marR="0" lvl="0" indent="-404812" algn="just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Very rarely from TB of apex of lung.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155a908ae85_0_967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538CD5"/>
              </a:buClr>
              <a:buSzPts val="4400"/>
              <a:buFont typeface="Calibri"/>
              <a:buNone/>
            </a:pPr>
            <a:r>
              <a:rPr lang="en-US" b="1">
                <a:solidFill>
                  <a:srgbClr val="538CD5"/>
                </a:solidFill>
              </a:rPr>
              <a:t>Stages of TB lymphadenitis</a:t>
            </a:r>
            <a:endParaRPr b="1">
              <a:solidFill>
                <a:srgbClr val="538CD5"/>
              </a:solidFill>
            </a:endParaRPr>
          </a:p>
        </p:txBody>
      </p:sp>
      <p:sp>
        <p:nvSpPr>
          <p:cNvPr id="281" name="Google Shape;281;g155a908ae85_0_967"/>
          <p:cNvSpPr txBox="1">
            <a:spLocks noGrp="1"/>
          </p:cNvSpPr>
          <p:nvPr>
            <p:ph type="body" idx="1"/>
          </p:nvPr>
        </p:nvSpPr>
        <p:spPr>
          <a:xfrm>
            <a:off x="1752600" y="1447800"/>
            <a:ext cx="5334000" cy="510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14350" lvl="0" indent="-514350" algn="l" rtl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lang="en-US"/>
              <a:t>Stage of adenitis</a:t>
            </a:r>
            <a:endParaRPr/>
          </a:p>
          <a:p>
            <a:pPr marL="514350" lvl="0" indent="-514350" algn="l" rtl="0">
              <a:lnSpc>
                <a:spcPct val="17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lang="en-US"/>
              <a:t>Stage of periadenitis</a:t>
            </a:r>
            <a:endParaRPr/>
          </a:p>
          <a:p>
            <a:pPr marL="514350" lvl="0" indent="-514350" algn="l" rtl="0">
              <a:lnSpc>
                <a:spcPct val="17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lang="en-US"/>
              <a:t>Stage of cold abscess</a:t>
            </a:r>
            <a:endParaRPr/>
          </a:p>
          <a:p>
            <a:pPr marL="514350" lvl="0" indent="-514350" algn="l" rtl="0">
              <a:lnSpc>
                <a:spcPct val="17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lang="en-US"/>
              <a:t>Stage of coller stud abscess</a:t>
            </a:r>
            <a:endParaRPr/>
          </a:p>
          <a:p>
            <a:pPr marL="514350" lvl="0" indent="-514350" algn="l" rtl="0">
              <a:lnSpc>
                <a:spcPct val="17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lang="en-US"/>
              <a:t>Stage of sinus formation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" name="Google Shape;286;g155a908ae85_0_972" descr="Related imag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533400"/>
            <a:ext cx="8458200" cy="63245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155a908ae85_0_976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538CD5"/>
              </a:buClr>
              <a:buSzPts val="4400"/>
              <a:buFont typeface="Calibri"/>
              <a:buNone/>
            </a:pPr>
            <a:r>
              <a:rPr lang="en-US" b="1">
                <a:solidFill>
                  <a:srgbClr val="538CD5"/>
                </a:solidFill>
              </a:rPr>
              <a:t>INVESTIGATION</a:t>
            </a:r>
            <a:endParaRPr b="1">
              <a:solidFill>
                <a:srgbClr val="538CD5"/>
              </a:solidFill>
            </a:endParaRPr>
          </a:p>
        </p:txBody>
      </p:sp>
      <p:sp>
        <p:nvSpPr>
          <p:cNvPr id="292" name="Google Shape;292;g155a908ae85_0_976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514350" lvl="0" indent="-514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4285"/>
              <a:buFont typeface="Calibri"/>
              <a:buAutoNum type="arabicPeriod"/>
            </a:pPr>
            <a:r>
              <a:rPr lang="en-US"/>
              <a:t>CBC</a:t>
            </a:r>
            <a:endParaRPr/>
          </a:p>
          <a:p>
            <a:pPr marL="514350" lvl="0" indent="-514350" algn="l" rtl="0">
              <a:lnSpc>
                <a:spcPct val="15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14285"/>
              <a:buFont typeface="Calibri"/>
              <a:buAutoNum type="arabicPeriod"/>
            </a:pPr>
            <a:r>
              <a:rPr lang="en-US"/>
              <a:t>ESR</a:t>
            </a:r>
            <a:endParaRPr/>
          </a:p>
          <a:p>
            <a:pPr marL="514350" lvl="0" indent="-514350" algn="l" rtl="0">
              <a:lnSpc>
                <a:spcPct val="15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14285"/>
              <a:buFont typeface="Calibri"/>
              <a:buAutoNum type="arabicPeriod"/>
            </a:pPr>
            <a:r>
              <a:rPr lang="en-US"/>
              <a:t>CHEST X-RAY</a:t>
            </a:r>
            <a:endParaRPr/>
          </a:p>
          <a:p>
            <a:pPr marL="514350" lvl="0" indent="-514350" algn="l" rtl="0">
              <a:lnSpc>
                <a:spcPct val="15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14285"/>
              <a:buFont typeface="Calibri"/>
              <a:buAutoNum type="arabicPeriod"/>
            </a:pPr>
            <a:r>
              <a:rPr lang="en-US"/>
              <a:t>SPUTUM FOR AFB</a:t>
            </a:r>
            <a:endParaRPr/>
          </a:p>
          <a:p>
            <a:pPr marL="514350" lvl="0" indent="-514350" algn="l" rtl="0">
              <a:lnSpc>
                <a:spcPct val="15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14285"/>
              <a:buFont typeface="Calibri"/>
              <a:buAutoNum type="arabicPeriod"/>
            </a:pPr>
            <a:r>
              <a:rPr lang="en-US"/>
              <a:t>FNAC</a:t>
            </a:r>
            <a:endParaRPr/>
          </a:p>
          <a:p>
            <a:pPr marL="514350" lvl="0" indent="-514350" algn="l" rtl="0">
              <a:lnSpc>
                <a:spcPct val="15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14285"/>
              <a:buFont typeface="Calibri"/>
              <a:buAutoNum type="arabicPeriod"/>
            </a:pPr>
            <a:r>
              <a:rPr lang="en-US"/>
              <a:t>LYMPH NODE BIOPSY</a:t>
            </a:r>
            <a:endParaRPr/>
          </a:p>
          <a:p>
            <a:pPr marL="514350" lvl="0" indent="-514350" algn="l" rtl="0">
              <a:lnSpc>
                <a:spcPct val="15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14285"/>
              <a:buFont typeface="Calibri"/>
              <a:buAutoNum type="arabicPeriod"/>
            </a:pPr>
            <a:r>
              <a:rPr lang="en-US"/>
              <a:t>EDGE BIOPSY FROM SINUS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155a908ae85_0_981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538CD5"/>
              </a:buClr>
              <a:buSzPts val="4400"/>
              <a:buFont typeface="Calibri"/>
              <a:buNone/>
            </a:pPr>
            <a:r>
              <a:rPr lang="en-US" b="1">
                <a:solidFill>
                  <a:srgbClr val="538CD5"/>
                </a:solidFill>
              </a:rPr>
              <a:t>Medical Teatment</a:t>
            </a:r>
            <a:endParaRPr b="1">
              <a:solidFill>
                <a:srgbClr val="538CD5"/>
              </a:solidFill>
            </a:endParaRPr>
          </a:p>
        </p:txBody>
      </p:sp>
      <p:sp>
        <p:nvSpPr>
          <p:cNvPr id="298" name="Google Shape;298;g155a908ae85_0_98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ctr" rtl="0">
              <a:spcBef>
                <a:spcPts val="0"/>
              </a:spcBef>
              <a:spcAft>
                <a:spcPts val="0"/>
              </a:spcAft>
              <a:buClr>
                <a:srgbClr val="E36C09"/>
              </a:buClr>
              <a:buSzPts val="3200"/>
              <a:buNone/>
            </a:pPr>
            <a:r>
              <a:rPr lang="en-US">
                <a:solidFill>
                  <a:srgbClr val="E36C09"/>
                </a:solidFill>
              </a:rPr>
              <a:t>Anti  Tuberculous  Ttreatment  [ATT]</a:t>
            </a:r>
            <a:endParaRPr/>
          </a:p>
          <a:p>
            <a:pPr marL="342900" lvl="0" indent="-342900" algn="ctr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>
              <a:solidFill>
                <a:srgbClr val="E36C09"/>
              </a:solidFill>
            </a:endParaRPr>
          </a:p>
          <a:p>
            <a:pPr marL="342900" lvl="0" indent="-342900" algn="just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b="1" u="sng"/>
              <a:t>Three drug regime INH, Rifampicin, Pyrazinamide</a:t>
            </a:r>
            <a:endParaRPr b="1" u="sng"/>
          </a:p>
          <a:p>
            <a:pPr marL="342900" lvl="0" indent="-342900" algn="just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for two months followed by INH and Rifampicin</a:t>
            </a:r>
            <a:endParaRPr/>
          </a:p>
          <a:p>
            <a:pPr marL="342900" lvl="0" indent="-342900" algn="just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             for another 4 months.</a:t>
            </a:r>
            <a:endParaRPr/>
          </a:p>
          <a:p>
            <a:pPr marL="342900" lvl="0" indent="-342900" algn="just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Dosage  = INH—6mg/kg body wt.</a:t>
            </a:r>
            <a:endParaRPr/>
          </a:p>
          <a:p>
            <a:pPr marL="342900" lvl="0" indent="-342900" algn="just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           =Rifampicin—10mg/kg body wt.</a:t>
            </a:r>
            <a:endParaRPr/>
          </a:p>
          <a:p>
            <a:pPr marL="342900" lvl="0" indent="-342900" algn="just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           =Pyrazinamide—30mg/kg body wt.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155a908ae85_0_986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538CD5"/>
              </a:buClr>
              <a:buSzPts val="4400"/>
              <a:buFont typeface="Calibri"/>
              <a:buNone/>
            </a:pPr>
            <a:r>
              <a:rPr lang="en-US" b="1">
                <a:solidFill>
                  <a:srgbClr val="538CD5"/>
                </a:solidFill>
              </a:rPr>
              <a:t>Role of surgery</a:t>
            </a:r>
            <a:endParaRPr>
              <a:solidFill>
                <a:srgbClr val="538CD5"/>
              </a:solidFill>
            </a:endParaRPr>
          </a:p>
        </p:txBody>
      </p:sp>
      <p:sp>
        <p:nvSpPr>
          <p:cNvPr id="305" name="Google Shape;305;g155a908ae85_0_986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b="1"/>
              <a:t>             </a:t>
            </a:r>
            <a:endParaRPr/>
          </a:p>
          <a:p>
            <a:pPr marL="1712912" lvl="0" indent="-5143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lang="en-US"/>
              <a:t>For lymph node biopsy</a:t>
            </a:r>
            <a:endParaRPr/>
          </a:p>
          <a:p>
            <a:pPr marL="1712912" lvl="0" indent="-5143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lang="en-US"/>
              <a:t>Non dependant aspiration of cold abscess.</a:t>
            </a:r>
            <a:endParaRPr/>
          </a:p>
          <a:p>
            <a:pPr marL="1712912" lvl="0" indent="-5143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lang="en-US"/>
              <a:t>Excision of Lymph nodes</a:t>
            </a:r>
            <a:endParaRPr/>
          </a:p>
          <a:p>
            <a:pPr marL="1712912" lvl="0" indent="-5143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lang="en-US"/>
              <a:t>Excision of sinus wall.</a:t>
            </a:r>
            <a:endParaRPr/>
          </a:p>
          <a:p>
            <a:pPr marL="514350" lvl="0" indent="-5143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514350" lvl="0" indent="-5143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                            ****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0" name="Google Shape;310;g155a908ae85_0_992" descr="Image result for cold abscess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8600" y="304800"/>
            <a:ext cx="8610600" cy="6248400"/>
          </a:xfrm>
          <a:prstGeom prst="rect">
            <a:avLst/>
          </a:prstGeom>
          <a:noFill/>
          <a:ln>
            <a:noFill/>
          </a:ln>
        </p:spPr>
      </p:pic>
      <p:sp>
        <p:nvSpPr>
          <p:cNvPr id="311" name="Google Shape;311;g155a908ae85_0_992"/>
          <p:cNvSpPr txBox="1"/>
          <p:nvPr/>
        </p:nvSpPr>
        <p:spPr>
          <a:xfrm>
            <a:off x="914400" y="838200"/>
            <a:ext cx="33846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Non dependant aspiration of cold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abscess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g155a908ae85_0_131"/>
          <p:cNvSpPr txBox="1">
            <a:spLocks noGrp="1"/>
          </p:cNvSpPr>
          <p:nvPr>
            <p:ph type="title"/>
          </p:nvPr>
        </p:nvSpPr>
        <p:spPr>
          <a:xfrm>
            <a:off x="721163" y="174657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00000"/>
              <a:buFont typeface="Times New Roman"/>
              <a:buNone/>
            </a:pPr>
            <a:r>
              <a:rPr lang="en-US" u="sng">
                <a:latin typeface="Times New Roman"/>
                <a:ea typeface="Times New Roman"/>
                <a:cs typeface="Times New Roman"/>
                <a:sym typeface="Times New Roman"/>
              </a:rPr>
              <a:t>REFERENCES</a:t>
            </a:r>
            <a:r>
              <a:rPr lang="en-US" u="sng"/>
              <a:t> </a:t>
            </a:r>
            <a:r>
              <a:rPr lang="en-US"/>
              <a:t/>
            </a:r>
            <a:br>
              <a:rPr lang="en-US"/>
            </a:br>
            <a:endParaRPr sz="2200"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386"/>
              <a:buFont typeface="Times New Roman"/>
              <a:buNone/>
            </a:pPr>
            <a:endParaRPr sz="2644"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386"/>
              <a:buFont typeface="Times New Roman"/>
              <a:buNone/>
            </a:pPr>
            <a:r>
              <a:rPr lang="en-US" sz="2644" b="1">
                <a:latin typeface="Times New Roman"/>
                <a:ea typeface="Times New Roman"/>
                <a:cs typeface="Times New Roman"/>
                <a:sym typeface="Times New Roman"/>
              </a:rPr>
              <a:t>SRBS BOOK OF GENERAL SURGERY</a:t>
            </a:r>
            <a:endParaRPr sz="2644"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386"/>
              <a:buFont typeface="Times New Roman"/>
              <a:buNone/>
            </a:pPr>
            <a:r>
              <a:rPr lang="en-US" sz="2644" b="1">
                <a:latin typeface="Times New Roman"/>
                <a:ea typeface="Times New Roman"/>
                <a:cs typeface="Times New Roman"/>
                <a:sym typeface="Times New Roman"/>
              </a:rPr>
              <a:t>A MANUAL ON CLINICAL SURGERY - S DAS</a:t>
            </a:r>
            <a:endParaRPr sz="2644"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386"/>
              <a:buFont typeface="Times New Roman"/>
              <a:buNone/>
            </a:pPr>
            <a:r>
              <a:rPr lang="en-US" sz="2644" b="1">
                <a:latin typeface="Times New Roman"/>
                <a:ea typeface="Times New Roman"/>
                <a:cs typeface="Times New Roman"/>
                <a:sym typeface="Times New Roman"/>
              </a:rPr>
              <a:t>MANIPAL MANUAL OF SURGERY - K RAJGOPAL SHENOY</a:t>
            </a:r>
            <a:endParaRPr sz="2644"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386"/>
              <a:buFont typeface="Times New Roman"/>
              <a:buNone/>
            </a:pPr>
            <a:r>
              <a:rPr lang="en-US" sz="2644" b="1">
                <a:latin typeface="Times New Roman"/>
                <a:ea typeface="Times New Roman"/>
                <a:cs typeface="Times New Roman"/>
                <a:sym typeface="Times New Roman"/>
              </a:rPr>
              <a:t>BAILEY AND LOVES SHORT PRACTICE OF SURGERY</a:t>
            </a:r>
            <a:endParaRPr sz="2644"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7" name="Google Shape;317;g155a908ae85_0_131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27</a:t>
            </a:fld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155a908ae85_0_136"/>
          <p:cNvSpPr txBox="1">
            <a:spLocks noGrp="1"/>
          </p:cNvSpPr>
          <p:nvPr>
            <p:ph type="title"/>
          </p:nvPr>
        </p:nvSpPr>
        <p:spPr>
          <a:xfrm>
            <a:off x="628650" y="232229"/>
            <a:ext cx="7886700" cy="14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Question &amp; Answer Session</a:t>
            </a:r>
            <a:endParaRPr sz="2400"/>
          </a:p>
        </p:txBody>
      </p:sp>
      <p:sp>
        <p:nvSpPr>
          <p:cNvPr id="323" name="Google Shape;323;g155a908ae85_0_136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28</a:t>
            </a:fld>
            <a:endParaRPr/>
          </a:p>
        </p:txBody>
      </p:sp>
      <p:sp>
        <p:nvSpPr>
          <p:cNvPr id="324" name="Google Shape;324;g155a908ae85_0_136"/>
          <p:cNvSpPr txBox="1"/>
          <p:nvPr/>
        </p:nvSpPr>
        <p:spPr>
          <a:xfrm>
            <a:off x="903514" y="2902857"/>
            <a:ext cx="6923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 may ask your doubts related to the topic?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g155a908ae85_0_142"/>
          <p:cNvSpPr txBox="1"/>
          <p:nvPr/>
        </p:nvSpPr>
        <p:spPr>
          <a:xfrm>
            <a:off x="510272" y="1923736"/>
            <a:ext cx="8123400" cy="14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endParaRPr sz="4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en-US" sz="4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</a:t>
            </a:r>
            <a:r>
              <a:rPr lang="en-US" sz="4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THANK </a:t>
            </a:r>
            <a:r>
              <a:rPr lang="en-US" sz="4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 </a:t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0" name="Google Shape;330;g155a908ae85_0_142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29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155a908ae85_0_126"/>
          <p:cNvSpPr txBox="1">
            <a:spLocks noGrp="1"/>
          </p:cNvSpPr>
          <p:nvPr>
            <p:ph type="title"/>
          </p:nvPr>
        </p:nvSpPr>
        <p:spPr>
          <a:xfrm>
            <a:off x="628650" y="433350"/>
            <a:ext cx="7886700" cy="599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/>
              <a:t>Table of Content</a:t>
            </a:r>
            <a:endParaRPr u="sng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lt1"/>
                </a:solidFill>
              </a:rPr>
              <a:t>ABSCESS</a:t>
            </a:r>
            <a:endParaRPr sz="1800" b="1">
              <a:solidFill>
                <a:schemeClr val="lt1"/>
              </a:solidFill>
            </a:endParaRPr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sz="2600" b="1"/>
              <a:t>ABSCESS</a:t>
            </a:r>
            <a:endParaRPr sz="2600" b="1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sz="2600" b="1"/>
              <a:t>HILTON'S METHOD</a:t>
            </a:r>
            <a:endParaRPr sz="2600" b="1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sz="2600" b="1"/>
              <a:t>PYAEMIC ABSCESS</a:t>
            </a:r>
            <a:endParaRPr sz="2600" b="1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sz="2600" b="1"/>
              <a:t>COLD ABSCESS</a:t>
            </a:r>
            <a:endParaRPr sz="2600" b="1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sz="2600" b="1"/>
              <a:t>TUBERCULAR LYMPHADENITIS</a:t>
            </a:r>
            <a:endParaRPr sz="2600" b="1"/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955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 sz="100"/>
          </a:p>
        </p:txBody>
      </p:sp>
      <p:sp>
        <p:nvSpPr>
          <p:cNvPr id="177" name="Google Shape;177;g155a908ae85_0_126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155a908ae85_0_88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71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>
                <a:solidFill>
                  <a:srgbClr val="FF0000"/>
                </a:solidFill>
              </a:rPr>
              <a:t>ABSCESS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83" name="Google Shape;183;g155a908ae85_0_887"/>
          <p:cNvSpPr txBox="1">
            <a:spLocks noGrp="1"/>
          </p:cNvSpPr>
          <p:nvPr>
            <p:ph type="body" idx="1"/>
          </p:nvPr>
        </p:nvSpPr>
        <p:spPr>
          <a:xfrm>
            <a:off x="457200" y="1066800"/>
            <a:ext cx="8229600" cy="505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Definition- It is a localised collection of pus in a 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            cavity.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Pus-It is a mixture of dead WB cells,dead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             and multiplying bacteria,toxins and 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             dead necrotic tissues.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Classification-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          A) Pyogenic abscess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          B) Pyaemic  abscess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          C) Cold abscess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155a908ae85_0_892"/>
          <p:cNvSpPr txBox="1">
            <a:spLocks noGrp="1"/>
          </p:cNvSpPr>
          <p:nvPr>
            <p:ph type="body" idx="1"/>
          </p:nvPr>
        </p:nvSpPr>
        <p:spPr>
          <a:xfrm>
            <a:off x="457200" y="381000"/>
            <a:ext cx="8229600" cy="574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Pyogenic abscess-</a:t>
            </a:r>
            <a:endParaRPr/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* commonest  form of abscess</a:t>
            </a:r>
            <a:endParaRPr/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* can be subcuteneous or deep or in a viscera</a:t>
            </a:r>
            <a:endParaRPr/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* Usually caused by staphylococcal organism.</a:t>
            </a:r>
            <a:endParaRPr/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* Enters in soft tissue either by </a:t>
            </a:r>
            <a:r>
              <a:rPr lang="en-US">
                <a:solidFill>
                  <a:srgbClr val="FF0000"/>
                </a:solidFill>
              </a:rPr>
              <a:t>direct external</a:t>
            </a:r>
            <a:endParaRPr/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wound or </a:t>
            </a:r>
            <a:r>
              <a:rPr lang="en-US">
                <a:solidFill>
                  <a:srgbClr val="FF0000"/>
                </a:solidFill>
              </a:rPr>
              <a:t>haematogenous</a:t>
            </a:r>
            <a:r>
              <a:rPr lang="en-US"/>
              <a:t> route or in a </a:t>
            </a:r>
            <a:endParaRPr/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existing </a:t>
            </a:r>
            <a:r>
              <a:rPr lang="en-US">
                <a:solidFill>
                  <a:srgbClr val="FF0000"/>
                </a:solidFill>
              </a:rPr>
              <a:t>cellulitis</a:t>
            </a:r>
            <a:r>
              <a:rPr lang="en-US"/>
              <a:t>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155a908ae85_0_896"/>
          <p:cNvSpPr txBox="1">
            <a:spLocks noGrp="1"/>
          </p:cNvSpPr>
          <p:nvPr>
            <p:ph type="body" idx="1"/>
          </p:nvPr>
        </p:nvSpPr>
        <p:spPr>
          <a:xfrm>
            <a:off x="0" y="457200"/>
            <a:ext cx="9144000" cy="75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PATHOPHYSIOLOGY-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    Following injury, there is inflammation of the parts. With this inflammation the events 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are summurised below-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                      INFLAMMATION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  <p:graphicFrame>
        <p:nvGraphicFramePr>
          <p:cNvPr id="194" name="Google Shape;194;g155a908ae85_0_896"/>
          <p:cNvGraphicFramePr/>
          <p:nvPr/>
        </p:nvGraphicFramePr>
        <p:xfrm>
          <a:off x="1463040" y="2788920"/>
          <a:ext cx="5638800" cy="4114830"/>
        </p:xfrm>
        <a:graphic>
          <a:graphicData uri="http://schemas.openxmlformats.org/drawingml/2006/table">
            <a:tbl>
              <a:tblPr firstRow="1" bandRow="1">
                <a:noFill/>
                <a:tableStyleId>{9569E462-817B-4DCA-8C66-51D1D9B993D1}</a:tableStyleId>
              </a:tblPr>
              <a:tblGrid>
                <a:gridCol w="1879600"/>
                <a:gridCol w="1879600"/>
                <a:gridCol w="1879600"/>
              </a:tblGrid>
              <a:tr h="3617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/>
                        <a:t>BLOOD VESSELS AND  EXUDATION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RETICULOENDOT-HELIAL RESPONSE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ROLE OF BACTERIA</a:t>
                      </a:r>
                      <a:endParaRPr sz="1800"/>
                    </a:p>
                  </a:txBody>
                  <a:tcPr marL="91450" marR="91450" marT="45725" marB="45725"/>
                </a:tc>
              </a:tr>
              <a:tr h="21646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PERMEABILITY +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Exudation of proteins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Fibrin formation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Pyogenic membrane forms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Macrophages and polymorohs</a:t>
                      </a:r>
                      <a:endParaRPr sz="18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Releases lysosomal enzymes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Liquefaction of tissue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Pus formation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Release of toxins and enzymes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Tissue destruction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Pus formation</a:t>
                      </a:r>
                      <a:endParaRPr sz="1800"/>
                    </a:p>
                  </a:txBody>
                  <a:tcPr marL="91450" marR="91450" marT="45725" marB="45725"/>
                </a:tc>
              </a:tr>
              <a:tr h="3617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9" name="Google Shape;199;g155a908ae85_0_901" descr="Image result for abscess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76400" y="381000"/>
            <a:ext cx="6353175" cy="3429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g155a908ae85_0_901" descr="Image result for abscess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76400" y="3886201"/>
            <a:ext cx="6400800" cy="297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Google Shape;205;g155a908ae85_0_906" descr="Image result for abscess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4800" y="822960"/>
            <a:ext cx="8534400" cy="55016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155a908ae85_0_910"/>
          <p:cNvSpPr txBox="1">
            <a:spLocks noGrp="1"/>
          </p:cNvSpPr>
          <p:nvPr>
            <p:ph type="body" idx="1"/>
          </p:nvPr>
        </p:nvSpPr>
        <p:spPr>
          <a:xfrm>
            <a:off x="457200" y="228600"/>
            <a:ext cx="8229600" cy="589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Causetive agents-  Common organisms are-</a:t>
            </a:r>
            <a:endParaRPr/>
          </a:p>
          <a:p>
            <a:pPr marL="342900" lvl="0" indent="-34290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                       1.Staphylococcus  aureus</a:t>
            </a:r>
            <a:endParaRPr/>
          </a:p>
          <a:p>
            <a:pPr marL="342900" lvl="0" indent="-34290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                       2.Streptococcus  pyogenes</a:t>
            </a:r>
            <a:endParaRPr/>
          </a:p>
          <a:p>
            <a:pPr marL="342900" lvl="0" indent="-34290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Pre disposing factors-</a:t>
            </a:r>
            <a:endParaRPr/>
          </a:p>
          <a:p>
            <a:pPr marL="342900" lvl="0" indent="-34290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1.Malnourishment</a:t>
            </a:r>
            <a:endParaRPr/>
          </a:p>
          <a:p>
            <a:pPr marL="342900" lvl="0" indent="-34290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2.Anaemia</a:t>
            </a:r>
            <a:endParaRPr/>
          </a:p>
          <a:p>
            <a:pPr marL="342900" lvl="0" indent="-34290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3.Diabetes people</a:t>
            </a:r>
            <a:endParaRPr/>
          </a:p>
          <a:p>
            <a:pPr marL="342900" lvl="0" indent="-34290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4.HIV,immunosuppresive patient</a:t>
            </a:r>
            <a:endParaRPr/>
          </a:p>
          <a:p>
            <a:pPr marL="342900" lvl="0" indent="-34290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5.Old age</a:t>
            </a:r>
            <a:endParaRPr/>
          </a:p>
          <a:p>
            <a:pPr marL="342900" lvl="0" indent="-34290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Other factors-</a:t>
            </a:r>
            <a:endParaRPr/>
          </a:p>
          <a:p>
            <a:pPr marL="342900" lvl="0" indent="-34290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1. Trauma &amp; wound contamination</a:t>
            </a:r>
            <a:endParaRPr/>
          </a:p>
          <a:p>
            <a:pPr marL="342900" lvl="0" indent="-34290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2.Haematoma</a:t>
            </a:r>
            <a:endParaRPr/>
          </a:p>
          <a:p>
            <a:pPr marL="342900" lvl="0" indent="-342900" algn="l" rtl="0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3.Virulence of the organism 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791</Words>
  <PresentationFormat>On-screen Show (4:3)</PresentationFormat>
  <Paragraphs>240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Book Antiqua</vt:lpstr>
      <vt:lpstr>Calibri</vt:lpstr>
      <vt:lpstr>Times New Roman</vt:lpstr>
      <vt:lpstr>Noto Sans Symbols</vt:lpstr>
      <vt:lpstr>Office Theme</vt:lpstr>
      <vt:lpstr>Office Theme</vt:lpstr>
      <vt:lpstr>Slide 1</vt:lpstr>
      <vt:lpstr>Specific learning Objectives </vt:lpstr>
      <vt:lpstr>Table of Content ABSCESS ABSCESS HILTON'S METHOD PYAEMIC ABSCESS COLD ABSCESS TUBERCULAR LYMPHADENITIS  </vt:lpstr>
      <vt:lpstr>ABSCESS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Pyaemic Abscess</vt:lpstr>
      <vt:lpstr>COLD ABSCESS</vt:lpstr>
      <vt:lpstr>Slide 20</vt:lpstr>
      <vt:lpstr>Stages of TB lymphadenitis</vt:lpstr>
      <vt:lpstr>Slide 22</vt:lpstr>
      <vt:lpstr>INVESTIGATION</vt:lpstr>
      <vt:lpstr>Medical Teatment</vt:lpstr>
      <vt:lpstr>Role of surgery</vt:lpstr>
      <vt:lpstr>Slide 26</vt:lpstr>
      <vt:lpstr>REFERENCES    SRBS BOOK OF GENERAL SURGERY A MANUAL ON CLINICAL SURGERY - S DAS MANIPAL MANUAL OF SURGERY - K RAJGOPAL SHENOY BAILEY AND LOVES SHORT PRACTICE OF SURGERY</vt:lpstr>
      <vt:lpstr>Question &amp; Answer Session</vt:lpstr>
      <vt:lpstr>Slide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ASUS X</dc:creator>
  <cp:lastModifiedBy>rungta</cp:lastModifiedBy>
  <cp:revision>1</cp:revision>
  <dcterms:created xsi:type="dcterms:W3CDTF">2016-12-05T19:10:03Z</dcterms:created>
  <dcterms:modified xsi:type="dcterms:W3CDTF">2022-09-19T06:35:09Z</dcterms:modified>
</cp:coreProperties>
</file>